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8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9B8B3-7575-4564-B119-E1B602CE82E7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C593-BA34-41FB-8722-6F54B953D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C12F4-8BC3-4E4B-A607-06FC66274974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871C-8DD7-4B92-95F8-EEEA3BB2F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6D42-BF1D-41CE-9E03-A71E5ADE30F0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C60D-1BB0-429B-AC7B-354DFC631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0D3B-7DF8-4575-93EB-9EB07A56ED25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5B063-88FC-4414-9EB8-DD75D9C41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FADBA-AE58-46B0-B051-FCAD399453DC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0365-FF67-4933-B8CF-D060384FE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FCBE-6259-4998-B484-54DCF4A9E534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1DE9-B38E-474A-8C6D-7D21F12FB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10C90-EA0C-47D5-8CB1-C72C856FCE8E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9AD3-0322-4E17-9FDC-A735BFDFE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83F8-53BC-47EB-9F29-8C3093EB94D2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04CA-25E1-402E-A050-46E2C035D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53F8-C6BE-49D5-A4F4-4EA9E146B28E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F35F-A49A-4D40-872C-3BA413532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EBBC-CFA5-41F6-AAA0-2A2C614A26F8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7015-21F1-495A-A1FB-45F71882B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2B98F-590B-4873-8538-4D73AA0DBA35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6478-3A6C-4FEB-93F4-3E8179DDA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081F6F-B4B6-4428-B266-5B935E8BF4E0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99FBBE-A624-44F4-A241-8E3A4B0EB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jpe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D:\_Документы\Загрузки\презентаци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«Планета детства»</a:t>
            </a:r>
          </a:p>
        </p:txBody>
      </p:sp>
      <p:sp>
        <p:nvSpPr>
          <p:cNvPr id="13315" name="Содержимое 11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9291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b="1" dirty="0" smtClean="0">
              <a:latin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«ИСПОЛЬЗОВАНИЕ МАЛЫХ ФОЛЬКЛОРНЫХ ФОРМ 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В ПРОФИЛАКТИКЕ РЕЧЕВЫХ НАРУШЕНИЙ У ДЕТЕЙ МЛАДШЕГО ДОШКОЛЬНОГО ВОЗРАСТА»</a:t>
            </a:r>
          </a:p>
          <a:p>
            <a:pPr algn="ctr" eaLnBrk="1" hangingPunct="1">
              <a:buFont typeface="Arial" charset="0"/>
              <a:buNone/>
            </a:pPr>
            <a:endParaRPr lang="ru-RU" sz="18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18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  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Автор: </a:t>
            </a:r>
            <a:r>
              <a:rPr lang="ru-RU" sz="2000" b="1" dirty="0" err="1" smtClean="0">
                <a:solidFill>
                  <a:srgbClr val="000066"/>
                </a:solidFill>
                <a:latin typeface="Times New Roman" pitchFamily="18" charset="0"/>
              </a:rPr>
              <a:t>Медникова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 К.Б. – учитель-логопед</a:t>
            </a:r>
          </a:p>
          <a:p>
            <a:pPr algn="ctr" eaLnBrk="1" hangingPunct="1">
              <a:buFont typeface="Arial" charset="0"/>
              <a:buNone/>
            </a:pPr>
            <a:endParaRPr lang="ru-RU" sz="20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D:\_Документы\Загрузки\презентаци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9" descr="IMG_20171110_123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412875"/>
            <a:ext cx="36004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8" descr="IMG_20171110_1228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412875"/>
            <a:ext cx="36004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Заголовок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66"/>
                </a:solidFill>
                <a:latin typeface="Times New Roman" pitchFamily="18" charset="0"/>
              </a:rPr>
              <a:t>ИЗ ОПЫТА РАБОТЫ</a:t>
            </a:r>
          </a:p>
        </p:txBody>
      </p:sp>
      <p:pic>
        <p:nvPicPr>
          <p:cNvPr id="25605" name="Picture 6" descr="IMG_20171110_1231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005263"/>
            <a:ext cx="2881313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IMG_20171110_1227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005263"/>
            <a:ext cx="3240088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D:\_Документы\Загрузки\презентаци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66"/>
                </a:solidFill>
                <a:latin typeface="Times New Roman" pitchFamily="18" charset="0"/>
              </a:rPr>
              <a:t>ИЗ ОПЫТА РАБОТЫ</a:t>
            </a:r>
          </a:p>
        </p:txBody>
      </p:sp>
      <p:pic>
        <p:nvPicPr>
          <p:cNvPr id="23555" name="Picture 6" descr="IMG_20171110_1127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268413"/>
            <a:ext cx="30956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IMG_20171110_1134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68413"/>
            <a:ext cx="33988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0" name="Picture 6" descr="D:\_Документы\Загрузки\презентация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1" name="Заголовок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66"/>
                </a:solidFill>
                <a:latin typeface="Times New Roman" pitchFamily="18" charset="0"/>
              </a:rPr>
              <a:t>ВЗАИМОДЕЙСТВИЕ С ВОСПИТАТЕЛЯМИ И РОДИТЕЛЯМИ</a:t>
            </a:r>
          </a:p>
        </p:txBody>
      </p:sp>
      <p:sp>
        <p:nvSpPr>
          <p:cNvPr id="22552" name="Содержимое 11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Анкетирование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Беседы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Консультации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Мастер – классы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Буклеты</a:t>
            </a:r>
          </a:p>
          <a:p>
            <a:pPr eaLnBrk="1" hangingPunct="1">
              <a:buFont typeface="Arial" charset="0"/>
              <a:buNone/>
            </a:pPr>
            <a:endParaRPr lang="ru-RU" sz="2800" smtClean="0">
              <a:latin typeface="Times New Roman" pitchFamily="18" charset="0"/>
            </a:endParaRPr>
          </a:p>
        </p:txBody>
      </p:sp>
      <p:graphicFrame>
        <p:nvGraphicFramePr>
          <p:cNvPr id="22547" name="Object 19"/>
          <p:cNvGraphicFramePr>
            <a:graphicFrameLocks noChangeAspect="1"/>
          </p:cNvGraphicFramePr>
          <p:nvPr/>
        </p:nvGraphicFramePr>
        <p:xfrm>
          <a:off x="3708400" y="3500438"/>
          <a:ext cx="1743075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Документ" r:id="rId4" imgW="5940443" imgH="10120323" progId="Word.Document.8">
                  <p:embed/>
                </p:oleObj>
              </mc:Choice>
              <mc:Fallback>
                <p:oleObj name="Документ" r:id="rId4" imgW="5940443" imgH="10120323" progId="Word.Document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500438"/>
                        <a:ext cx="1743075" cy="296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8" name="Object 20"/>
          <p:cNvGraphicFramePr>
            <a:graphicFrameLocks noChangeAspect="1"/>
          </p:cNvGraphicFramePr>
          <p:nvPr/>
        </p:nvGraphicFramePr>
        <p:xfrm>
          <a:off x="5651500" y="1628775"/>
          <a:ext cx="2808288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Документ" r:id="rId6" imgW="9566984" imgH="6746903" progId="Word.Document.8">
                  <p:embed/>
                </p:oleObj>
              </mc:Choice>
              <mc:Fallback>
                <p:oleObj name="Документ" r:id="rId6" imgW="9566984" imgH="6746903" progId="Word.Document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628775"/>
                        <a:ext cx="2808288" cy="1979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9" name="Object 21"/>
          <p:cNvGraphicFramePr>
            <a:graphicFrameLocks noChangeAspect="1"/>
          </p:cNvGraphicFramePr>
          <p:nvPr/>
        </p:nvGraphicFramePr>
        <p:xfrm>
          <a:off x="539750" y="4508500"/>
          <a:ext cx="2808288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Документ" r:id="rId8" imgW="9451419" imgH="6744023" progId="Word.Document.8">
                  <p:embed/>
                </p:oleObj>
              </mc:Choice>
              <mc:Fallback>
                <p:oleObj name="Документ" r:id="rId8" imgW="9451419" imgH="6744023" progId="Word.Document.8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508500"/>
                        <a:ext cx="2808288" cy="2003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D:\_Документы\Загрузки\презентаци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66"/>
                </a:solidFill>
                <a:latin typeface="Times New Roman" pitchFamily="18" charset="0"/>
              </a:rPr>
              <a:t>МЕТОДИЧЕСКОЕ ОБЕСПЕЧЕНИЕ</a:t>
            </a:r>
          </a:p>
        </p:txBody>
      </p:sp>
      <p:pic>
        <p:nvPicPr>
          <p:cNvPr id="26627" name="Picture 7" descr="37433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588125" y="3860800"/>
            <a:ext cx="1497013" cy="2028825"/>
          </a:xfrm>
        </p:spPr>
      </p:pic>
      <p:pic>
        <p:nvPicPr>
          <p:cNvPr id="26628" name="Picture 8" descr="21061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221163"/>
            <a:ext cx="160496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10054361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1412875"/>
            <a:ext cx="17621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100354186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412875"/>
            <a:ext cx="17589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" descr="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1412875"/>
            <a:ext cx="17621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2" descr="100546219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51125" y="4292600"/>
            <a:ext cx="17494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3" descr="vstpim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4292600"/>
            <a:ext cx="18415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4" descr="10080786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2588" y="1412875"/>
            <a:ext cx="1644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D:\_Документы\Загрузки\презентаци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ИНФОРМАЦИОННЫЕ ИСТОЧНИКИ:</a:t>
            </a:r>
          </a:p>
        </p:txBody>
      </p:sp>
      <p:sp>
        <p:nvSpPr>
          <p:cNvPr id="27651" name="Содержимое 11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Аникин В.П. Русские народные пословицы, поговорки, загадки, детский фольклор. – М.: Учпедгиз, 1957. – 240с.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Аполлонова Н.А. Приобщние дошкольников к русской национальной культуре // Дошкольное воспитание. – 1992.- № 5-6. с. 5 – 8.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Галанина Н.А. Использование устного народного творчества в коррекции речевых нарушений у детей дошкольного возраста // Дошкольная педагогика. – 2008.- № 5. – с. 32-37.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Князева, О.Л. Приобщение детей к истокам русской народной культуры: Программа.Учеб.-метод. пособие / О. Л. Князева, М. Д. Маханева. – 2-е изд., – СПб.: Детство-Пресс, 1998. – 300 с.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Орлова Н. Использование пословиц и поговорок в работе с детьми  // Дошкольное воспитание. – 1984.- № 4. с. 8 - 11.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Усова А.П. Русское народное творчество в детском саду. – М.: Просвещение, 1972. – 78с.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Федорова Г.Н. На золотом крыльце сидели: Игры, занятия,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частушки, потешки для детей дошкольного возраста. –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СПб.: Детство – Пресс, 2003. 0 128с.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Интернет - ресурсы</a:t>
            </a:r>
          </a:p>
          <a:p>
            <a:pPr algn="just" eaLnBrk="1" hangingPunct="1">
              <a:lnSpc>
                <a:spcPct val="80000"/>
              </a:lnSpc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D:\_Документы\Загрузки\презентаци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7272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66"/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28675" name="Picture 6" descr="duhnarodnyjprobuzhdaetsjachujaugrozuwoennuju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924175"/>
            <a:ext cx="446405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D:\_Документы\Загрузки\презентаци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0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928813"/>
          </a:xfrm>
        </p:spPr>
        <p:txBody>
          <a:bodyPr/>
          <a:lstStyle/>
          <a:p>
            <a:pPr algn="l" eaLnBrk="1" hangingPunct="1"/>
            <a:r>
              <a:rPr lang="ru-RU" sz="2400" smtClean="0"/>
              <a:t>                              </a:t>
            </a:r>
            <a:br>
              <a:rPr lang="ru-RU" sz="2400" smtClean="0"/>
            </a:br>
            <a:r>
              <a:rPr lang="ru-RU" sz="2400" smtClean="0"/>
              <a:t>                               </a:t>
            </a:r>
            <a:r>
              <a:rPr lang="ru-RU" sz="2400" smtClean="0">
                <a:latin typeface="Arial" charset="0"/>
              </a:rPr>
              <a:t/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>                         </a:t>
            </a: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«…Русские песни, предания, пословицы,….</a:t>
            </a:r>
            <a:b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наконец русские сказки – без сомнения заслуживают</a:t>
            </a:r>
            <a:b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большого внимания: они память нашего давно </a:t>
            </a:r>
            <a:b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минувшего, они – хранилище русской народности».</a:t>
            </a:r>
            <a:b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Н.А. Некрасов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14339" name="Picture 2" descr="F:\Садчикова семинар\rec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2276475"/>
            <a:ext cx="4216400" cy="40719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D:\_Документы\Загрузки\презентаци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</a:p>
        </p:txBody>
      </p:sp>
      <p:sp>
        <p:nvSpPr>
          <p:cNvPr id="15363" name="Содержимое 11"/>
          <p:cNvSpPr>
            <a:spLocks noGrp="1"/>
          </p:cNvSpPr>
          <p:nvPr>
            <p:ph idx="1"/>
          </p:nvPr>
        </p:nvSpPr>
        <p:spPr>
          <a:xfrm>
            <a:off x="468313" y="981075"/>
            <a:ext cx="8280400" cy="56880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Духовно – нравственное воспитание  формируется  с учётом новых требований к организации воспитательно-образовательного процесса, которые отражены в  нормативных документах: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Федеральный закон «Об образовании в РФ»;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Концепция  модернизации Российского образования;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 стандарт дошкольного образования;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Примерная общеобразовательная  программа воспитания,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обучения детей дошкольного возраста;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Программа Филичевой Т.Б., Чиркиной Г.В. «Воспитание и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     обучение детей дошкольного возраста с фонетико-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     фонематическим недоразвитием»;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Примерная адаптированная основная образовательная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     программа для дошкольников с тяжелыми нарушениями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     речи под ред. Л.В. Лопатиной;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Программа по духовно – нравственному воспитанию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     «Тропинка добра»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D:\_Документы\Загрузки\презентаци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762"/>
          </a:xfrm>
        </p:spPr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</a:rPr>
              <a:t>        </a:t>
            </a:r>
            <a:r>
              <a:rPr lang="ru-RU" sz="3200" b="1" smtClean="0">
                <a:solidFill>
                  <a:srgbClr val="000066"/>
                </a:solidFill>
                <a:latin typeface="Times New Roman" pitchFamily="18" charset="0"/>
              </a:rPr>
              <a:t>Фольклор</a:t>
            </a:r>
            <a:r>
              <a:rPr lang="ru-RU" sz="3200" smtClean="0">
                <a:latin typeface="Times New Roman" pitchFamily="18" charset="0"/>
              </a:rPr>
              <a:t> – народное творчество:</a:t>
            </a:r>
            <a:r>
              <a:rPr lang="ru-RU" sz="3200" smtClean="0"/>
              <a:t> </a:t>
            </a:r>
            <a:r>
              <a:rPr lang="ru-RU" sz="3200" smtClean="0">
                <a:latin typeface="Times New Roman" pitchFamily="18" charset="0"/>
              </a:rPr>
              <a:t>совокупность народных обрядовых действий.                                                                (С.И.Ожегов)</a:t>
            </a:r>
          </a:p>
        </p:txBody>
      </p:sp>
      <p:sp>
        <p:nvSpPr>
          <p:cNvPr id="16387" name="Содержимое 11"/>
          <p:cNvSpPr>
            <a:spLocks noGrp="1"/>
          </p:cNvSpPr>
          <p:nvPr>
            <p:ph idx="1"/>
          </p:nvPr>
        </p:nvSpPr>
        <p:spPr>
          <a:xfrm>
            <a:off x="539750" y="2420938"/>
            <a:ext cx="8229600" cy="36623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5" descr="петуш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565400"/>
            <a:ext cx="76327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D:\_Документы\Загрузки\презентаци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15843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000066"/>
                </a:solidFill>
                <a:latin typeface="Times New Roman" pitchFamily="18" charset="0"/>
              </a:rPr>
              <a:t>АКТУАЛЬНОСТЬ</a:t>
            </a:r>
            <a:br>
              <a:rPr lang="ru-RU" sz="3200" b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000066"/>
                </a:solidFill>
                <a:latin typeface="Times New Roman" pitchFamily="18" charset="0"/>
              </a:rPr>
              <a:t> использования малых фольклорных форм в работе с младшими дошкольниками</a:t>
            </a:r>
          </a:p>
        </p:txBody>
      </p:sp>
      <p:sp>
        <p:nvSpPr>
          <p:cNvPr id="17411" name="Содержимое 11"/>
          <p:cNvSpPr>
            <a:spLocks noGrp="1"/>
          </p:cNvSpPr>
          <p:nvPr>
            <p:ph idx="4294967295"/>
          </p:nvPr>
        </p:nvSpPr>
        <p:spPr>
          <a:xfrm>
            <a:off x="468313" y="2276475"/>
            <a:ext cx="8229600" cy="41052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                 </a:t>
            </a:r>
            <a:r>
              <a:rPr lang="ru-RU" sz="2800" smtClean="0">
                <a:latin typeface="Times New Roman" pitchFamily="18" charset="0"/>
              </a:rPr>
              <a:t>Русский фольклор – одно из действенных и ярких средств, таящий огромные возможности.  Знакомство с народными произведениями обогащает чувства и речь малышей, 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    формирует отношение к окружающему 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    миру, играет неоценимую роль во 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    всестороннем развитии.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D:\_Документы\Загрузки\презентаци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        </a:t>
            </a:r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</a:rPr>
              <a:t>Цель:</a:t>
            </a:r>
            <a:r>
              <a:rPr lang="ru-RU" sz="2800" b="1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помочь каждому ребенку обрести любовь к  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    родному языку, к творчеству, к своей Родине</a:t>
            </a:r>
            <a:endParaRPr lang="ru-RU" sz="2400" b="1" smtClean="0">
              <a:latin typeface="Times New Roman" pitchFamily="18" charset="0"/>
            </a:endParaRPr>
          </a:p>
        </p:txBody>
      </p:sp>
      <p:sp>
        <p:nvSpPr>
          <p:cNvPr id="18435" name="Содержимое 11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</a:rPr>
              <a:t>Задачи: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познакомить младших дошкольников с фольклорными произведениями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вызвать радость общения с образным, выразительным языком произведений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воспитывать любовь к родному языку, чувство прекрасного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окружить детей теплотой добрых чувств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D:\_Документы\Загрузки\презентаци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66"/>
                </a:solidFill>
                <a:latin typeface="Times New Roman" pitchFamily="18" charset="0"/>
              </a:rPr>
              <a:t>МАЛЫЕ ФОЛЬКЛОРНЫЕ ФОРМЫ</a:t>
            </a:r>
          </a:p>
        </p:txBody>
      </p:sp>
      <p:sp>
        <p:nvSpPr>
          <p:cNvPr id="19459" name="Содержимое 11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4752975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latin typeface="Times New Roman" pitchFamily="18" charset="0"/>
              </a:rPr>
              <a:t>Пестушка </a:t>
            </a:r>
            <a:r>
              <a:rPr lang="ru-RU" sz="2400" smtClean="0">
                <a:latin typeface="Times New Roman" pitchFamily="18" charset="0"/>
              </a:rPr>
              <a:t>– происходит от русского слова «пестовать», то есть нянчить, холить, лелеять.</a:t>
            </a:r>
            <a:r>
              <a:rPr lang="ru-RU" smtClean="0"/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Это очень короткий напев в стихотворной форме, которым взрослый сопровождает действия ребенка, которые он совершает в самом начале детства.</a:t>
            </a:r>
            <a:endParaRPr lang="ru-RU" smtClean="0"/>
          </a:p>
          <a:p>
            <a:pPr eaLnBrk="1" hangingPunct="1"/>
            <a:r>
              <a:rPr lang="ru-RU" sz="2400" b="1" i="1" smtClean="0">
                <a:latin typeface="Times New Roman" pitchFamily="18" charset="0"/>
              </a:rPr>
              <a:t>Потешка</a:t>
            </a:r>
            <a:r>
              <a:rPr lang="ru-RU" sz="2400" smtClean="0">
                <a:latin typeface="Times New Roman" pitchFamily="18" charset="0"/>
              </a:rPr>
              <a:t> –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песенка-приговорка, обязательно сопутствующая игре с пальцами, руками и ногами ребенка, призванная развивать его. Такие жанры фольклора призваны пробудить ребенка к действию</a:t>
            </a:r>
            <a:r>
              <a:rPr lang="ru-RU" sz="2400" smtClean="0"/>
              <a:t>. 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 </a:t>
            </a:r>
            <a:r>
              <a:rPr lang="ru-RU" sz="2400" b="1" i="1" smtClean="0">
                <a:latin typeface="Times New Roman" pitchFamily="18" charset="0"/>
              </a:rPr>
              <a:t>Прибаутка</a:t>
            </a:r>
            <a:r>
              <a:rPr lang="ru-RU" sz="2400" smtClean="0">
                <a:latin typeface="Times New Roman" pitchFamily="18" charset="0"/>
              </a:rPr>
              <a:t> (от слова баять – то есть рассказывать) – короткая, стихотворная, веселая история,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     рассказываемая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взрослым ребенку.</a:t>
            </a: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D:\_Документы\Загрузки\презентаци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66"/>
                </a:solidFill>
                <a:latin typeface="Times New Roman" pitchFamily="18" charset="0"/>
              </a:rPr>
              <a:t>МАЛЫЕ ФОЛЬКЛОРНЫЕ ФОРМЫ</a:t>
            </a:r>
          </a:p>
        </p:txBody>
      </p:sp>
      <p:sp>
        <p:nvSpPr>
          <p:cNvPr id="20483" name="Содержимое 11"/>
          <p:cNvSpPr>
            <a:spLocks noGrp="1"/>
          </p:cNvSpPr>
          <p:nvPr>
            <p:ph idx="4294967295"/>
          </p:nvPr>
        </p:nvSpPr>
        <p:spPr>
          <a:xfrm>
            <a:off x="468313" y="1285875"/>
            <a:ext cx="8229600" cy="5286375"/>
          </a:xfrm>
        </p:spPr>
        <p:txBody>
          <a:bodyPr/>
          <a:lstStyle/>
          <a:p>
            <a:r>
              <a:rPr lang="ru-RU" sz="2400" b="1" i="1" smtClean="0">
                <a:latin typeface="Times New Roman" pitchFamily="18" charset="0"/>
              </a:rPr>
              <a:t>Пословицы</a:t>
            </a:r>
            <a:r>
              <a:rPr lang="ru-RU" sz="2400" i="1" smtClean="0">
                <a:latin typeface="Times New Roman" pitchFamily="18" charset="0"/>
              </a:rPr>
              <a:t> – </a:t>
            </a:r>
            <a:r>
              <a:rPr lang="ru-RU" sz="2400" smtClean="0">
                <a:latin typeface="Times New Roman" pitchFamily="18" charset="0"/>
              </a:rPr>
              <a:t>малые формы народного поэтического творчества, облаченные в краткие изречения,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несущие обобщенную мысль, вывод с дидактическим и поучительным уклоном.</a:t>
            </a:r>
          </a:p>
          <a:p>
            <a:pPr eaLnBrk="1" hangingPunct="1"/>
            <a:r>
              <a:rPr lang="ru-RU" sz="2400" b="1" i="1" smtClean="0">
                <a:latin typeface="Times New Roman" pitchFamily="18" charset="0"/>
              </a:rPr>
              <a:t>Заклички </a:t>
            </a:r>
            <a:r>
              <a:rPr lang="ru-RU" sz="2400" smtClean="0">
                <a:latin typeface="Times New Roman" pitchFamily="18" charset="0"/>
              </a:rPr>
              <a:t>– один из видов закликательных песен.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 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них отражен крестьянский уклад: обращение к природе с просьбой дать богатый урожай, для себя – просьба здоровья, счастья, богатства. </a:t>
            </a:r>
          </a:p>
          <a:p>
            <a:pPr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Нелепицы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стишки, содержанием которых является заведомая небывальщина, нелепость. Данные произведения способствуют развитию чувства                  юмора, удовлетворяют потребность в смехе,             веселье, радости.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D:\_Документы\Загрузки\презентаци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66"/>
                </a:solidFill>
                <a:latin typeface="Times New Roman" pitchFamily="18" charset="0"/>
              </a:rPr>
              <a:t>РАЗВИВАЮЩАЯ ПРЕДМЕТНО _ ПРОСТРАНСТВЕННАЯ СРЕДА</a:t>
            </a:r>
          </a:p>
        </p:txBody>
      </p:sp>
      <p:pic>
        <p:nvPicPr>
          <p:cNvPr id="21507" name="Picture 7" descr="IMG_20171110_1107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412875"/>
            <a:ext cx="26638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IMG_20171110_1156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484313"/>
            <a:ext cx="2879725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IMG_20171110_1158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284538"/>
            <a:ext cx="28797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IMG_20171110_1158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3716338"/>
            <a:ext cx="25923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IMG_20171110_1201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1773238"/>
            <a:ext cx="17272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5" descr="IMG_20171110_1102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4075" y="4797425"/>
            <a:ext cx="30956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658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Документ</vt:lpstr>
      <vt:lpstr>Муниципальное автономное дошкольное образовательное учреждение детский сад «Планета детства»</vt:lpstr>
      <vt:lpstr>                                                                                        «…Русские песни, предания, пословицы,….              наконец русские сказки – без сомнения заслуживают              большого внимания: они память нашего давно               минувшего, они – хранилище русской народности».                                                                                 Н.А. Некрасов </vt:lpstr>
      <vt:lpstr>НОРМАТИВНЫЕ ДОКУМЕНТЫ</vt:lpstr>
      <vt:lpstr>        Фольклор – народное творчество: совокупность народных обрядовых действий.                                                                (С.И.Ожегов)</vt:lpstr>
      <vt:lpstr> АКТУАЛЬНОСТЬ  использования малых фольклорных форм в работе с младшими дошкольниками</vt:lpstr>
      <vt:lpstr>        Цель: помочь каждому ребенку обрести любовь к       родному языку, к творчеству, к своей Родине</vt:lpstr>
      <vt:lpstr>МАЛЫЕ ФОЛЬКЛОРНЫЕ ФОРМЫ</vt:lpstr>
      <vt:lpstr>МАЛЫЕ ФОЛЬКЛОРНЫЕ ФОРМЫ</vt:lpstr>
      <vt:lpstr>РАЗВИВАЮЩАЯ ПРЕДМЕТНО _ ПРОСТРАНСТВЕННАЯ СРЕДА</vt:lpstr>
      <vt:lpstr>ИЗ ОПЫТА РАБОТЫ</vt:lpstr>
      <vt:lpstr>ИЗ ОПЫТА РАБОТЫ</vt:lpstr>
      <vt:lpstr>ВЗАИМОДЕЙСТВИЕ С ВОСПИТАТЕЛЯМИ И РОДИТЕЛЯМИ</vt:lpstr>
      <vt:lpstr>МЕТОДИЧЕСКОЕ ОБЕСПЕЧЕНИЕ</vt:lpstr>
      <vt:lpstr>ИНФОРМАЦИОННЫЕ ИСТОЧНИКИ: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«Планета детства»</dc:title>
  <dc:creator>Дима</dc:creator>
  <cp:lastModifiedBy>Андрей</cp:lastModifiedBy>
  <cp:revision>27</cp:revision>
  <dcterms:created xsi:type="dcterms:W3CDTF">2017-11-13T18:00:17Z</dcterms:created>
  <dcterms:modified xsi:type="dcterms:W3CDTF">2022-01-25T09:35:06Z</dcterms:modified>
</cp:coreProperties>
</file>